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7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09A56-12DF-45D4-9F3A-D8BE7F4B11E6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FE8BA-3A76-4182-96E0-57F12EA873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4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BA0774C-97CC-4F33-9624-47A4D657A794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A79C5BB-904C-41FF-B69B-ABE47A1649C0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0116BA-3BDB-487C-9FB5-04D58C833FE5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2E311F-D553-4D6A-82B8-E4CECAEE23BF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http://tmn.fio.ru/works/26x/304/images/arxit3.jpg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oleObject" Target="../embeddings/oleObject2.bin"/><Relationship Id="rId1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jpeg"/><Relationship Id="rId12" Type="http://schemas.openxmlformats.org/officeDocument/2006/relationships/image" Target="../media/image12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jpe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7.jpeg"/><Relationship Id="rId15" Type="http://schemas.openxmlformats.org/officeDocument/2006/relationships/image" Target="../media/image23.jpeg"/><Relationship Id="rId10" Type="http://schemas.openxmlformats.org/officeDocument/2006/relationships/image" Target="../media/image22.jpeg"/><Relationship Id="rId19" Type="http://schemas.openxmlformats.org/officeDocument/2006/relationships/image" Target="../media/image15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festival.1september.ru/../DOCUME~1/class/LOCALS~1/Temp/&#1084;&#1085;&#1086;&#1075;&#1086;&#1075;&#1088;&#1072;&#1085;&#1085;&#1080;&#1082;&#1080;/www.nips.riss-telecom.ru/poly/uniform/convex/archimedean/vrml/truncated_cuboctahedron.wrl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5.jpeg"/><Relationship Id="rId5" Type="http://schemas.openxmlformats.org/officeDocument/2006/relationships/image" Target="../media/image31.png"/><Relationship Id="rId10" Type="http://schemas.openxmlformats.org/officeDocument/2006/relationships/hyperlink" Target="file:///F:\&#1059;&#1095;&#1077;&#1073;&#1085;&#1086;-&#1084;&#1077;&#1090;&#1086;&#1076;&#1080;&#1095;&#1077;&#1089;&#1082;&#1080;&#1077;%20&#1084;&#1072;&#1090;&#1077;&#1088;&#1080;&#1072;&#1083;&#1099;\&#1091;&#1095;&#1080;&#1090;&#1077;&#1083;&#1102;%20&#1084;&#1072;&#1090;&#1077;&#1084;&#1072;&#1090;&#1080;&#1082;&#1080;\&#1084;&#1085;&#1086;&#1075;&#1086;&#1075;&#1088;&#1072;&#1085;&#1085;&#1080;&#1082;&#1080;\www.nips.riss-telecom.ru\poly\uniform\nonconvex\kepler-poinsot\texture\great_stellated_dodecahedron.jpg" TargetMode="External"/><Relationship Id="rId4" Type="http://schemas.openxmlformats.org/officeDocument/2006/relationships/image" Target="../media/image30.pn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6031632" cy="3921292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FF0000"/>
                </a:solidFill>
              </a:rPr>
              <a:t>Геометрия</a:t>
            </a:r>
            <a:r>
              <a:rPr lang="ru-RU" sz="2500" dirty="0"/>
              <a:t> -одна из наиболее древних наук. Первые геометрические факты найдены в вавилонских клинописных таблицах и египетских папирусах (III тысячелетие до нашей эры), а также в других источниках. Название науки «геометрия» древне греческого происхождения, оно составлено из двух древнегреческих слов: «</a:t>
            </a:r>
            <a:r>
              <a:rPr lang="ru-RU" sz="2500" dirty="0" err="1"/>
              <a:t>ge</a:t>
            </a:r>
            <a:r>
              <a:rPr lang="ru-RU" sz="2500" dirty="0"/>
              <a:t>»-«земля» и «</a:t>
            </a:r>
            <a:r>
              <a:rPr lang="ru-RU" sz="2500" dirty="0" err="1"/>
              <a:t>metreo</a:t>
            </a:r>
            <a:r>
              <a:rPr lang="ru-RU" sz="2500" dirty="0"/>
              <a:t>»—«измеряю» (землю измеряю</a:t>
            </a:r>
            <a:r>
              <a:rPr lang="ru-RU" sz="2500" dirty="0" smtClean="0"/>
              <a:t>).</a:t>
            </a:r>
            <a:endParaRPr lang="ru-RU" sz="2500" dirty="0"/>
          </a:p>
        </p:txBody>
      </p:sp>
      <p:pic>
        <p:nvPicPr>
          <p:cNvPr id="3" name="Picture 10" descr="02_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633" y="4381737"/>
            <a:ext cx="3673406" cy="2201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7" descr="2m0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15" y="4365104"/>
            <a:ext cx="2657207" cy="2171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7" descr="пр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15" y="332656"/>
            <a:ext cx="2689943" cy="3744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7218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56" y="274638"/>
            <a:ext cx="7732643" cy="1964979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Практические потребности людей (сооружение жилищ, храмов, желание украсить одежду, рисовать картины) способствовали приобретению и накоплению геометрических сведений, которые изначально передавались в устной форме и поколения в поколение. </a:t>
            </a:r>
            <a:endParaRPr lang="ru-RU" dirty="0"/>
          </a:p>
        </p:txBody>
      </p:sp>
      <p:pic>
        <p:nvPicPr>
          <p:cNvPr id="3" name="Picture 15" descr="6710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2526124"/>
            <a:ext cx="2479916" cy="1653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14" descr="кув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77" y="4625009"/>
            <a:ext cx="2463675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06" y="3326377"/>
            <a:ext cx="2446213" cy="1974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11" descr="http://tmn.fio.ru/works/26x/304/images/arxit3.jpg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84" y="2484438"/>
            <a:ext cx="2808287" cy="1736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12" descr="астроном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340" y="4625009"/>
            <a:ext cx="2808356" cy="1941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1748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6787" y="5870713"/>
            <a:ext cx="2625551" cy="67238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Древнегреческий математик Евклид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1744" y="3571461"/>
            <a:ext cx="3650095" cy="2960309"/>
          </a:xfrm>
        </p:spPr>
        <p:txBody>
          <a:bodyPr>
            <a:noAutofit/>
          </a:bodyPr>
          <a:lstStyle/>
          <a:p>
            <a:pPr algn="just"/>
            <a:r>
              <a:rPr lang="ru-RU" sz="2200" b="0" cap="none" dirty="0" smtClean="0"/>
              <a:t>В III веке до нашей эры греческий ученый Евклид написал сочинение «начала» и почти два тысячелетия геометрия изучалась по этой книге, а наука в честь ученого была названа евклидовой геометрией.</a:t>
            </a:r>
            <a:endParaRPr lang="ru-RU" sz="2200" b="0" cap="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485319"/>
            <a:ext cx="2237685" cy="235987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46034" y="616226"/>
            <a:ext cx="4968686" cy="6241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3452191"/>
            <a:ext cx="2813248" cy="148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pic>
        <p:nvPicPr>
          <p:cNvPr id="7" name="Рисунок 10" descr="im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592" y="155798"/>
            <a:ext cx="2252490" cy="250629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651943" y="2944359"/>
            <a:ext cx="228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Фалес Милетский </a:t>
            </a:r>
            <a:r>
              <a:rPr lang="ru-RU" b="1" dirty="0">
                <a:solidFill>
                  <a:srgbClr val="FF0000"/>
                </a:solidFill>
              </a:rPr>
              <a:t>имел титул одного из семи </a:t>
            </a:r>
            <a:r>
              <a:rPr lang="ru-RU" b="1" dirty="0" smtClean="0">
                <a:solidFill>
                  <a:srgbClr val="FF0000"/>
                </a:solidFill>
              </a:rPr>
              <a:t>мудрецов </a:t>
            </a:r>
            <a:r>
              <a:rPr lang="ru-RU" b="1" dirty="0">
                <a:solidFill>
                  <a:srgbClr val="FF0000"/>
                </a:solidFill>
              </a:rPr>
              <a:t>Греции, он был поистине первым философом, первым математиком, астрономом и вообще первым по всем </a:t>
            </a:r>
            <a:r>
              <a:rPr lang="ru-RU" b="1" dirty="0" smtClean="0">
                <a:solidFill>
                  <a:srgbClr val="FF0000"/>
                </a:solidFill>
              </a:rPr>
              <a:t>наукам </a:t>
            </a:r>
            <a:r>
              <a:rPr lang="ru-RU" b="1" dirty="0">
                <a:solidFill>
                  <a:srgbClr val="FF0000"/>
                </a:solidFill>
              </a:rPr>
              <a:t>в Греции.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23528" y="309014"/>
            <a:ext cx="5804452" cy="2199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200" b="0" cap="none" dirty="0" smtClean="0"/>
              <a:t>Новые сведения и факты добывались опытным путем, выводились некоторые правила (например, правило вычисления площадей) и данная наука не являлась точной. И только в VI веке до нашей эры древнегреческий ученый Фалес Милетский начал получать новые геометрические сведения с помощью доказательств. </a:t>
            </a:r>
            <a:endParaRPr lang="ru-RU" sz="2200" b="0" cap="none" dirty="0"/>
          </a:p>
        </p:txBody>
      </p:sp>
    </p:spTree>
    <p:extLst>
      <p:ext uri="{BB962C8B-B14F-4D97-AF65-F5344CB8AC3E}">
        <p14:creationId xmlns:p14="http://schemas.microsoft.com/office/powerpoint/2010/main" val="108870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987675" y="188913"/>
            <a:ext cx="4249738" cy="6481762"/>
            <a:chOff x="1882" y="119"/>
            <a:chExt cx="2677" cy="4083"/>
          </a:xfrm>
        </p:grpSpPr>
        <p:pic>
          <p:nvPicPr>
            <p:cNvPr id="1037" name="Picture 8" descr="graph2_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3249"/>
              <a:ext cx="1270" cy="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9" descr="799030"/>
            <p:cNvPicPr>
              <a:picLocks noChangeAspect="1" noChangeArrowheads="1"/>
            </p:cNvPicPr>
            <p:nvPr/>
          </p:nvPicPr>
          <p:blipFill>
            <a:blip r:embed="rId5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3249"/>
              <a:ext cx="1361" cy="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0" descr="801032"/>
            <p:cNvPicPr>
              <a:picLocks noChangeAspect="1" noChangeArrowheads="1"/>
            </p:cNvPicPr>
            <p:nvPr/>
          </p:nvPicPr>
          <p:blipFill>
            <a:blip r:embed="rId6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" y="1162"/>
              <a:ext cx="1633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20" descr="ц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2160"/>
              <a:ext cx="1905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22" descr="79900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5" y="119"/>
              <a:ext cx="1678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7164388" y="260350"/>
            <a:ext cx="1800225" cy="6264275"/>
            <a:chOff x="4513" y="164"/>
            <a:chExt cx="1134" cy="3946"/>
          </a:xfrm>
        </p:grpSpPr>
        <p:pic>
          <p:nvPicPr>
            <p:cNvPr id="1035" name="Picture 16" descr="м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2296"/>
              <a:ext cx="1134" cy="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8" descr="м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" y="3294"/>
              <a:ext cx="784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25"/>
            <p:cNvGraphicFramePr>
              <a:graphicFrameLocks noChangeAspect="1"/>
            </p:cNvGraphicFramePr>
            <p:nvPr/>
          </p:nvGraphicFramePr>
          <p:xfrm>
            <a:off x="4604" y="164"/>
            <a:ext cx="907" cy="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Точечный рисунок" r:id="rId11" imgW="1228571" imgH="1219370" progId="Paint.Picture">
                    <p:embed/>
                  </p:oleObj>
                </mc:Choice>
                <mc:Fallback>
                  <p:oleObj name="Точечный рисунок" r:id="rId11" imgW="1228571" imgH="1219370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4" y="164"/>
                          <a:ext cx="907" cy="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" name="Object 24"/>
            <p:cNvGraphicFramePr>
              <a:graphicFrameLocks noChangeAspect="1"/>
            </p:cNvGraphicFramePr>
            <p:nvPr/>
          </p:nvGraphicFramePr>
          <p:xfrm>
            <a:off x="4649" y="1207"/>
            <a:ext cx="819" cy="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Точечный рисунок" r:id="rId13" imgW="704948" imgH="781159" progId="Paint.Picture">
                    <p:embed/>
                  </p:oleObj>
                </mc:Choice>
                <mc:Fallback>
                  <p:oleObj name="Точечный рисунок" r:id="rId13" imgW="704948" imgH="781159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9" y="1207"/>
                          <a:ext cx="819" cy="9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50825" y="1484313"/>
            <a:ext cx="2916238" cy="4964112"/>
            <a:chOff x="158" y="890"/>
            <a:chExt cx="1837" cy="3127"/>
          </a:xfrm>
        </p:grpSpPr>
        <p:pic>
          <p:nvPicPr>
            <p:cNvPr id="1034" name="Picture 12" descr="808075"/>
            <p:cNvPicPr>
              <a:picLocks noChangeAspect="1" noChangeArrowheads="1"/>
            </p:cNvPicPr>
            <p:nvPr/>
          </p:nvPicPr>
          <p:blipFill>
            <a:blip r:embed="rId15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890"/>
              <a:ext cx="1678" cy="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6" name="Object 14"/>
            <p:cNvGraphicFramePr>
              <a:graphicFrameLocks noChangeAspect="1"/>
            </p:cNvGraphicFramePr>
            <p:nvPr/>
          </p:nvGraphicFramePr>
          <p:xfrm>
            <a:off x="158" y="3158"/>
            <a:ext cx="1679" cy="8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Точечный рисунок" r:id="rId16" imgW="6761905" imgH="3457143" progId="Paint.Picture">
                    <p:embed/>
                  </p:oleObj>
                </mc:Choice>
                <mc:Fallback>
                  <p:oleObj name="Точечный рисунок" r:id="rId16" imgW="6761905" imgH="3457143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3158"/>
                          <a:ext cx="1679" cy="8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26"/>
            <p:cNvGraphicFramePr>
              <a:graphicFrameLocks noChangeAspect="1"/>
            </p:cNvGraphicFramePr>
            <p:nvPr/>
          </p:nvGraphicFramePr>
          <p:xfrm>
            <a:off x="158" y="2069"/>
            <a:ext cx="1837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Точечный рисунок" r:id="rId18" imgW="7323810" imgH="2924583" progId="Paint.Picture">
                    <p:embed/>
                  </p:oleObj>
                </mc:Choice>
                <mc:Fallback>
                  <p:oleObj name="Точечный рисунок" r:id="rId18" imgW="7323810" imgH="2924583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2069"/>
                          <a:ext cx="1837" cy="9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0" y="0"/>
            <a:ext cx="334803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00FF00"/>
                </a:solidFill>
              </a:rPr>
              <a:t>Геометрические  фигуры  вокруг нас</a:t>
            </a:r>
          </a:p>
        </p:txBody>
      </p:sp>
    </p:spTree>
    <p:extLst>
      <p:ext uri="{BB962C8B-B14F-4D97-AF65-F5344CB8AC3E}">
        <p14:creationId xmlns:p14="http://schemas.microsoft.com/office/powerpoint/2010/main" val="184668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73" name="Picture 13" descr="сканирование0004"/>
          <p:cNvPicPr>
            <a:picLocks noChangeAspect="1" noChangeArrowheads="1"/>
          </p:cNvPicPr>
          <p:nvPr/>
        </p:nvPicPr>
        <p:blipFill>
          <a:blip r:embed="rId3"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81075"/>
            <a:ext cx="3816350" cy="254000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539750" y="0"/>
            <a:ext cx="828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>
                <a:solidFill>
                  <a:srgbClr val="00FF00"/>
                </a:solidFill>
              </a:rPr>
              <a:t>Картины Виктора Вазарели</a:t>
            </a:r>
          </a:p>
        </p:txBody>
      </p:sp>
      <p:pic>
        <p:nvPicPr>
          <p:cNvPr id="14340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981075"/>
            <a:ext cx="33845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3744912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644900"/>
            <a:ext cx="31146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1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95288" y="620713"/>
            <a:ext cx="8280400" cy="3703637"/>
            <a:chOff x="249" y="391"/>
            <a:chExt cx="5216" cy="2333"/>
          </a:xfrm>
        </p:grpSpPr>
        <p:sp>
          <p:nvSpPr>
            <p:cNvPr id="16389" name="Text Box 2"/>
            <p:cNvSpPr txBox="1">
              <a:spLocks noChangeArrowheads="1"/>
            </p:cNvSpPr>
            <p:nvPr/>
          </p:nvSpPr>
          <p:spPr bwMode="auto">
            <a:xfrm>
              <a:off x="249" y="527"/>
              <a:ext cx="521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sz="7200" b="1">
                  <a:solidFill>
                    <a:schemeClr val="accent1"/>
                  </a:solidFill>
                </a:rPr>
                <a:t>ГЕОМЕТРИЯ</a:t>
              </a:r>
            </a:p>
          </p:txBody>
        </p:sp>
        <p:sp>
          <p:nvSpPr>
            <p:cNvPr id="16390" name="AutoShape 3"/>
            <p:cNvSpPr>
              <a:spLocks noChangeArrowheads="1"/>
            </p:cNvSpPr>
            <p:nvPr/>
          </p:nvSpPr>
          <p:spPr bwMode="auto">
            <a:xfrm>
              <a:off x="884" y="527"/>
              <a:ext cx="1361" cy="816"/>
            </a:xfrm>
            <a:prstGeom prst="wedgeEllipseCallout">
              <a:avLst>
                <a:gd name="adj1" fmla="val -18921"/>
                <a:gd name="adj2" fmla="val 146324"/>
              </a:avLst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ru-RU" altLang="ru-RU"/>
            </a:p>
          </p:txBody>
        </p:sp>
        <p:sp>
          <p:nvSpPr>
            <p:cNvPr id="16391" name="Text Box 4"/>
            <p:cNvSpPr txBox="1">
              <a:spLocks noChangeArrowheads="1"/>
            </p:cNvSpPr>
            <p:nvPr/>
          </p:nvSpPr>
          <p:spPr bwMode="auto">
            <a:xfrm>
              <a:off x="567" y="2205"/>
              <a:ext cx="1633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4800" b="1" i="1">
                  <a:solidFill>
                    <a:srgbClr val="FF0000"/>
                  </a:solidFill>
                </a:rPr>
                <a:t>ЗЕМЛЯ</a:t>
              </a:r>
            </a:p>
          </p:txBody>
        </p:sp>
        <p:sp>
          <p:nvSpPr>
            <p:cNvPr id="16392" name="AutoShape 5"/>
            <p:cNvSpPr>
              <a:spLocks noChangeArrowheads="1"/>
            </p:cNvSpPr>
            <p:nvPr/>
          </p:nvSpPr>
          <p:spPr bwMode="auto">
            <a:xfrm>
              <a:off x="2200" y="391"/>
              <a:ext cx="2540" cy="1043"/>
            </a:xfrm>
            <a:prstGeom prst="wedgeEllipseCallout">
              <a:avLst>
                <a:gd name="adj1" fmla="val 17009"/>
                <a:gd name="adj2" fmla="val 127949"/>
              </a:avLst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ru-RU" altLang="ru-RU">
                <a:solidFill>
                  <a:srgbClr val="FF0000"/>
                </a:solidFill>
              </a:endParaRPr>
            </a:p>
          </p:txBody>
        </p:sp>
        <p:sp>
          <p:nvSpPr>
            <p:cNvPr id="16393" name="Text Box 6"/>
            <p:cNvSpPr txBox="1">
              <a:spLocks noChangeArrowheads="1"/>
            </p:cNvSpPr>
            <p:nvPr/>
          </p:nvSpPr>
          <p:spPr bwMode="auto">
            <a:xfrm>
              <a:off x="2880" y="2205"/>
              <a:ext cx="2404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4800" b="1" i="1">
                  <a:solidFill>
                    <a:srgbClr val="FF0000"/>
                  </a:solidFill>
                </a:rPr>
                <a:t>ИЗМЕРЯЮ</a:t>
              </a:r>
            </a:p>
          </p:txBody>
        </p:sp>
      </p:grp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0" y="4508500"/>
            <a:ext cx="91440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6F000"/>
                </a:solidFill>
              </a:rPr>
              <a:t>Геометрия</a:t>
            </a:r>
            <a:r>
              <a:rPr lang="ru-RU" altLang="ru-RU" sz="2800" b="1">
                <a:solidFill>
                  <a:srgbClr val="FFFFCC"/>
                </a:solidFill>
              </a:rPr>
              <a:t> </a:t>
            </a:r>
            <a:r>
              <a:rPr lang="ru-RU" altLang="ru-RU" sz="2400" i="1"/>
              <a:t>– </a:t>
            </a:r>
            <a:r>
              <a:rPr lang="ru-RU" altLang="ru-RU" sz="2800" b="1" i="1"/>
              <a:t>наука, изучающая форму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/>
              <a:t>и взаимное расположение  фигур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/>
              <a:t>на плоскости и в пространстве.</a:t>
            </a:r>
          </a:p>
        </p:txBody>
      </p:sp>
      <p:pic>
        <p:nvPicPr>
          <p:cNvPr id="6964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420938"/>
            <a:ext cx="1368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81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200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200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200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68313" y="260350"/>
            <a:ext cx="8280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800" b="1">
                <a:solidFill>
                  <a:srgbClr val="00FF00"/>
                </a:solidFill>
              </a:rPr>
              <a:t>ГЕОМЕТРИЯ</a:t>
            </a:r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539750" y="1484313"/>
            <a:ext cx="34559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b="1">
                <a:solidFill>
                  <a:srgbClr val="FFFF00"/>
                </a:solidFill>
                <a:latin typeface="Bookman Old Style" pitchFamily="18" charset="0"/>
              </a:rPr>
              <a:t>Планиметрия</a:t>
            </a:r>
          </a:p>
        </p:txBody>
      </p:sp>
      <p:sp>
        <p:nvSpPr>
          <p:cNvPr id="78859" name="Text Box 11"/>
          <p:cNvSpPr txBox="1">
            <a:spLocks noChangeArrowheads="1"/>
          </p:cNvSpPr>
          <p:nvPr/>
        </p:nvSpPr>
        <p:spPr bwMode="auto">
          <a:xfrm>
            <a:off x="5111750" y="1484313"/>
            <a:ext cx="35639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b="1">
                <a:solidFill>
                  <a:srgbClr val="FFFF00"/>
                </a:solidFill>
                <a:latin typeface="Bookman Old Style" pitchFamily="18" charset="0"/>
              </a:rPr>
              <a:t>Стереометрия</a:t>
            </a:r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 flipH="1">
            <a:off x="2484438" y="1052513"/>
            <a:ext cx="935037" cy="50482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>
            <a:off x="5651500" y="1052513"/>
            <a:ext cx="792163" cy="50482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179388" y="2276475"/>
            <a:ext cx="1152525" cy="936625"/>
          </a:xfrm>
          <a:prstGeom prst="rect">
            <a:avLst/>
          </a:prstGeom>
          <a:solidFill>
            <a:srgbClr val="FF9900"/>
          </a:solidFill>
          <a:ln w="25400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64" name="AutoShape 16"/>
          <p:cNvSpPr>
            <a:spLocks noChangeArrowheads="1"/>
          </p:cNvSpPr>
          <p:nvPr/>
        </p:nvSpPr>
        <p:spPr bwMode="auto">
          <a:xfrm>
            <a:off x="1763713" y="2276475"/>
            <a:ext cx="1152525" cy="1008063"/>
          </a:xfrm>
          <a:custGeom>
            <a:avLst/>
            <a:gdLst>
              <a:gd name="T0" fmla="*/ 1008459 w 21600"/>
              <a:gd name="T1" fmla="*/ 504032 h 21600"/>
              <a:gd name="T2" fmla="*/ 576263 w 21600"/>
              <a:gd name="T3" fmla="*/ 1008063 h 21600"/>
              <a:gd name="T4" fmla="*/ 144066 w 21600"/>
              <a:gd name="T5" fmla="*/ 504032 h 21600"/>
              <a:gd name="T6" fmla="*/ 5762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222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65" name="AutoShape 17"/>
          <p:cNvSpPr>
            <a:spLocks noChangeArrowheads="1"/>
          </p:cNvSpPr>
          <p:nvPr/>
        </p:nvSpPr>
        <p:spPr bwMode="auto">
          <a:xfrm>
            <a:off x="179388" y="3573463"/>
            <a:ext cx="1081087" cy="863600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254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66" name="Oval 18"/>
          <p:cNvSpPr>
            <a:spLocks noChangeArrowheads="1"/>
          </p:cNvSpPr>
          <p:nvPr/>
        </p:nvSpPr>
        <p:spPr bwMode="auto">
          <a:xfrm>
            <a:off x="3059113" y="2205038"/>
            <a:ext cx="1079500" cy="10795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67" name="AutoShape 19"/>
          <p:cNvSpPr>
            <a:spLocks noChangeArrowheads="1"/>
          </p:cNvSpPr>
          <p:nvPr/>
        </p:nvSpPr>
        <p:spPr bwMode="auto">
          <a:xfrm>
            <a:off x="2484438" y="3500438"/>
            <a:ext cx="1295400" cy="704850"/>
          </a:xfrm>
          <a:prstGeom prst="parallelogram">
            <a:avLst>
              <a:gd name="adj" fmla="val 45946"/>
            </a:avLst>
          </a:prstGeom>
          <a:solidFill>
            <a:srgbClr val="66FF33"/>
          </a:solidFill>
          <a:ln w="25400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68" name="AutoShape 20"/>
          <p:cNvSpPr>
            <a:spLocks noChangeArrowheads="1"/>
          </p:cNvSpPr>
          <p:nvPr/>
        </p:nvSpPr>
        <p:spPr bwMode="auto">
          <a:xfrm>
            <a:off x="1331913" y="3429000"/>
            <a:ext cx="936625" cy="1439863"/>
          </a:xfrm>
          <a:prstGeom prst="diamond">
            <a:avLst/>
          </a:prstGeom>
          <a:solidFill>
            <a:srgbClr val="00FFFF"/>
          </a:solidFill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69" name="AutoShape 21"/>
          <p:cNvSpPr>
            <a:spLocks noChangeArrowheads="1"/>
          </p:cNvSpPr>
          <p:nvPr/>
        </p:nvSpPr>
        <p:spPr bwMode="auto">
          <a:xfrm>
            <a:off x="179388" y="4797425"/>
            <a:ext cx="1152525" cy="909638"/>
          </a:xfrm>
          <a:prstGeom prst="hexagon">
            <a:avLst>
              <a:gd name="adj" fmla="val 31675"/>
              <a:gd name="vf" fmla="val 115470"/>
            </a:avLst>
          </a:prstGeom>
          <a:solidFill>
            <a:srgbClr val="FFFF99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70" name="Oval 22"/>
          <p:cNvSpPr>
            <a:spLocks noChangeArrowheads="1"/>
          </p:cNvSpPr>
          <p:nvPr/>
        </p:nvSpPr>
        <p:spPr bwMode="auto">
          <a:xfrm>
            <a:off x="1403350" y="5013325"/>
            <a:ext cx="1152525" cy="720725"/>
          </a:xfrm>
          <a:prstGeom prst="ellipse">
            <a:avLst/>
          </a:prstGeom>
          <a:solidFill>
            <a:srgbClr val="FFCCFF"/>
          </a:solidFill>
          <a:ln w="254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71" name="AutoShape 23"/>
          <p:cNvSpPr>
            <a:spLocks noChangeArrowheads="1"/>
          </p:cNvSpPr>
          <p:nvPr/>
        </p:nvSpPr>
        <p:spPr bwMode="auto">
          <a:xfrm>
            <a:off x="2843213" y="4868863"/>
            <a:ext cx="1368425" cy="863600"/>
          </a:xfrm>
          <a:prstGeom prst="rtTriangle">
            <a:avLst/>
          </a:prstGeom>
          <a:solidFill>
            <a:srgbClr val="3366FF"/>
          </a:solidFill>
          <a:ln w="2540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8872" name="Line 24"/>
          <p:cNvSpPr>
            <a:spLocks noChangeShapeType="1"/>
          </p:cNvSpPr>
          <p:nvPr/>
        </p:nvSpPr>
        <p:spPr bwMode="auto">
          <a:xfrm>
            <a:off x="4500563" y="1916113"/>
            <a:ext cx="0" cy="439261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73" name="AutoShape 25"/>
          <p:cNvSpPr>
            <a:spLocks noChangeArrowheads="1"/>
          </p:cNvSpPr>
          <p:nvPr/>
        </p:nvSpPr>
        <p:spPr bwMode="auto">
          <a:xfrm>
            <a:off x="3132138" y="4076700"/>
            <a:ext cx="1223962" cy="1009650"/>
          </a:xfrm>
          <a:prstGeom prst="star5">
            <a:avLst/>
          </a:prstGeom>
          <a:solidFill>
            <a:srgbClr val="FF5050"/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78876" name="AutoShape 28"/>
          <p:cNvSpPr>
            <a:spLocks noChangeArrowheads="1"/>
          </p:cNvSpPr>
          <p:nvPr/>
        </p:nvSpPr>
        <p:spPr bwMode="auto">
          <a:xfrm>
            <a:off x="6227763" y="3644900"/>
            <a:ext cx="1547812" cy="6477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8884" name="Picture 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97425"/>
            <a:ext cx="136683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86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3573463"/>
            <a:ext cx="10080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88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573463"/>
            <a:ext cx="11525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90" name="Picture 4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276475"/>
            <a:ext cx="12954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92" name="Picture 4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276475"/>
            <a:ext cx="103981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6300788" y="2276475"/>
            <a:ext cx="1008062" cy="1004888"/>
            <a:chOff x="288" y="2160"/>
            <a:chExt cx="1632" cy="1627"/>
          </a:xfrm>
        </p:grpSpPr>
        <p:sp>
          <p:nvSpPr>
            <p:cNvPr id="17437" name="Oval 50"/>
            <p:cNvSpPr>
              <a:spLocks noChangeArrowheads="1"/>
            </p:cNvSpPr>
            <p:nvPr/>
          </p:nvSpPr>
          <p:spPr bwMode="auto">
            <a:xfrm>
              <a:off x="288" y="2160"/>
              <a:ext cx="1626" cy="1627"/>
            </a:xfrm>
            <a:prstGeom prst="ellipse">
              <a:avLst/>
            </a:prstGeom>
            <a:gradFill rotWithShape="0">
              <a:gsLst>
                <a:gs pos="0">
                  <a:srgbClr val="FF9900"/>
                </a:gs>
                <a:gs pos="50000">
                  <a:srgbClr val="FFFF00"/>
                </a:gs>
                <a:gs pos="100000">
                  <a:srgbClr val="FF9900"/>
                </a:gs>
              </a:gsLst>
              <a:lin ang="2700000" scaled="1"/>
            </a:gra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17438" name="Group 51"/>
            <p:cNvGrpSpPr>
              <a:grpSpLocks/>
            </p:cNvGrpSpPr>
            <p:nvPr/>
          </p:nvGrpSpPr>
          <p:grpSpPr bwMode="auto">
            <a:xfrm>
              <a:off x="290" y="2739"/>
              <a:ext cx="1626" cy="505"/>
              <a:chOff x="1308" y="5430"/>
              <a:chExt cx="2910" cy="903"/>
            </a:xfrm>
          </p:grpSpPr>
          <p:grpSp>
            <p:nvGrpSpPr>
              <p:cNvPr id="17440" name="Group 52"/>
              <p:cNvGrpSpPr>
                <a:grpSpLocks/>
              </p:cNvGrpSpPr>
              <p:nvPr/>
            </p:nvGrpSpPr>
            <p:grpSpPr bwMode="auto">
              <a:xfrm>
                <a:off x="1308" y="5430"/>
                <a:ext cx="2910" cy="903"/>
                <a:chOff x="1308" y="5430"/>
                <a:chExt cx="2910" cy="903"/>
              </a:xfrm>
            </p:grpSpPr>
            <p:grpSp>
              <p:nvGrpSpPr>
                <p:cNvPr id="17442" name="Group 53"/>
                <p:cNvGrpSpPr>
                  <a:grpSpLocks/>
                </p:cNvGrpSpPr>
                <p:nvPr/>
              </p:nvGrpSpPr>
              <p:grpSpPr bwMode="auto">
                <a:xfrm>
                  <a:off x="1308" y="5430"/>
                  <a:ext cx="2910" cy="903"/>
                  <a:chOff x="1308" y="5430"/>
                  <a:chExt cx="2910" cy="903"/>
                </a:xfrm>
              </p:grpSpPr>
              <p:grpSp>
                <p:nvGrpSpPr>
                  <p:cNvPr id="17444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1308" y="5430"/>
                    <a:ext cx="2910" cy="903"/>
                    <a:chOff x="1308" y="5430"/>
                    <a:chExt cx="2910" cy="903"/>
                  </a:xfrm>
                </p:grpSpPr>
                <p:grpSp>
                  <p:nvGrpSpPr>
                    <p:cNvPr id="17446" name="Group 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08" y="5430"/>
                      <a:ext cx="2910" cy="903"/>
                      <a:chOff x="1308" y="5430"/>
                      <a:chExt cx="2910" cy="903"/>
                    </a:xfrm>
                  </p:grpSpPr>
                  <p:sp>
                    <p:nvSpPr>
                      <p:cNvPr id="17448" name="Oval 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08" y="5430"/>
                        <a:ext cx="2910" cy="900"/>
                      </a:xfrm>
                      <a:prstGeom prst="ellipse">
                        <a:avLst/>
                      </a:prstGeom>
                      <a:gradFill rotWithShape="0">
                        <a:gsLst>
                          <a:gs pos="0">
                            <a:srgbClr val="FF9900"/>
                          </a:gs>
                          <a:gs pos="50000">
                            <a:srgbClr val="FFFF00"/>
                          </a:gs>
                          <a:gs pos="100000">
                            <a:srgbClr val="FF9900"/>
                          </a:gs>
                        </a:gsLst>
                        <a:lin ang="2700000" scaled="1"/>
                      </a:gradFill>
                      <a:ln w="25400">
                        <a:solidFill>
                          <a:srgbClr val="993300"/>
                        </a:solidFill>
                        <a:prstDash val="lgDash"/>
                        <a:round/>
                        <a:headEnd/>
                        <a:tailEnd/>
                      </a:ln>
                    </p:spPr>
                    <p:txBody>
                      <a:bodyPr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ru-RU" altLang="ru-RU"/>
                      </a:p>
                    </p:txBody>
                  </p:sp>
                  <p:sp>
                    <p:nvSpPr>
                      <p:cNvPr id="17449" name="Line 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473" y="6093"/>
                        <a:ext cx="84" cy="39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7450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779" y="6213"/>
                        <a:ext cx="99" cy="24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7451" name="Line 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03" y="6279"/>
                        <a:ext cx="105" cy="18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7452" name="Line 6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0" y="6315"/>
                        <a:ext cx="105" cy="12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7453" name="Line 6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760" y="6330"/>
                        <a:ext cx="108" cy="3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7454" name="Line 6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090" y="6306"/>
                        <a:ext cx="114" cy="12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17447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48" y="6129"/>
                      <a:ext cx="39" cy="12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9933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7445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4" y="6264"/>
                    <a:ext cx="114" cy="18"/>
                  </a:xfrm>
                  <a:prstGeom prst="line">
                    <a:avLst/>
                  </a:prstGeom>
                  <a:noFill/>
                  <a:ln w="25400">
                    <a:solidFill>
                      <a:srgbClr val="99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7443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3744" y="6180"/>
                  <a:ext cx="96" cy="30"/>
                </a:xfrm>
                <a:prstGeom prst="line">
                  <a:avLst/>
                </a:prstGeom>
                <a:noFill/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7441" name="Line 66"/>
              <p:cNvSpPr>
                <a:spLocks noChangeShapeType="1"/>
              </p:cNvSpPr>
              <p:nvPr/>
            </p:nvSpPr>
            <p:spPr bwMode="auto">
              <a:xfrm flipV="1">
                <a:off x="4050" y="6036"/>
                <a:ext cx="78" cy="57"/>
              </a:xfrm>
              <a:prstGeom prst="line">
                <a:avLst/>
              </a:prstGeom>
              <a:noFill/>
              <a:ln w="25400">
                <a:solidFill>
                  <a:srgbClr val="99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439" name="Freeform 68"/>
            <p:cNvSpPr>
              <a:spLocks/>
            </p:cNvSpPr>
            <p:nvPr/>
          </p:nvSpPr>
          <p:spPr bwMode="auto">
            <a:xfrm>
              <a:off x="288" y="3012"/>
              <a:ext cx="1632" cy="233"/>
            </a:xfrm>
            <a:custGeom>
              <a:avLst/>
              <a:gdLst>
                <a:gd name="T0" fmla="*/ 0 w 1838"/>
                <a:gd name="T1" fmla="*/ 0 h 262"/>
                <a:gd name="T2" fmla="*/ 84 w 1838"/>
                <a:gd name="T3" fmla="*/ 90 h 262"/>
                <a:gd name="T4" fmla="*/ 344 w 1838"/>
                <a:gd name="T5" fmla="*/ 196 h 262"/>
                <a:gd name="T6" fmla="*/ 936 w 1838"/>
                <a:gd name="T7" fmla="*/ 260 h 262"/>
                <a:gd name="T8" fmla="*/ 1436 w 1838"/>
                <a:gd name="T9" fmla="*/ 210 h 262"/>
                <a:gd name="T10" fmla="*/ 1738 w 1838"/>
                <a:gd name="T11" fmla="*/ 100 h 262"/>
                <a:gd name="T12" fmla="*/ 1838 w 1838"/>
                <a:gd name="T13" fmla="*/ 0 h 2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38"/>
                <a:gd name="T22" fmla="*/ 0 h 262"/>
                <a:gd name="T23" fmla="*/ 1838 w 1838"/>
                <a:gd name="T24" fmla="*/ 262 h 2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38" h="262">
                  <a:moveTo>
                    <a:pt x="0" y="0"/>
                  </a:moveTo>
                  <a:cubicBezTo>
                    <a:pt x="14" y="15"/>
                    <a:pt x="27" y="57"/>
                    <a:pt x="84" y="90"/>
                  </a:cubicBezTo>
                  <a:cubicBezTo>
                    <a:pt x="141" y="123"/>
                    <a:pt x="202" y="168"/>
                    <a:pt x="344" y="196"/>
                  </a:cubicBezTo>
                  <a:cubicBezTo>
                    <a:pt x="486" y="224"/>
                    <a:pt x="754" y="258"/>
                    <a:pt x="936" y="260"/>
                  </a:cubicBezTo>
                  <a:cubicBezTo>
                    <a:pt x="1118" y="262"/>
                    <a:pt x="1302" y="237"/>
                    <a:pt x="1436" y="210"/>
                  </a:cubicBezTo>
                  <a:cubicBezTo>
                    <a:pt x="1570" y="183"/>
                    <a:pt x="1671" y="135"/>
                    <a:pt x="1738" y="100"/>
                  </a:cubicBezTo>
                  <a:cubicBezTo>
                    <a:pt x="1805" y="65"/>
                    <a:pt x="1817" y="21"/>
                    <a:pt x="1838" y="0"/>
                  </a:cubicBezTo>
                </a:path>
              </a:pathLst>
            </a:custGeom>
            <a:gradFill rotWithShape="0">
              <a:gsLst>
                <a:gs pos="0">
                  <a:srgbClr val="FF9900"/>
                </a:gs>
                <a:gs pos="50000">
                  <a:srgbClr val="FFFF00"/>
                </a:gs>
                <a:gs pos="100000">
                  <a:srgbClr val="FF9900"/>
                </a:gs>
              </a:gsLst>
              <a:lin ang="2700000" scaled="1"/>
            </a:gradFill>
            <a:ln w="25400" cap="flat" cmpd="sng">
              <a:solidFill>
                <a:srgbClr val="99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78921" name="Picture 73" descr="Модель ромбоусеченного кубоктаэдра (VRML)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652963"/>
            <a:ext cx="11509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922" name="Picture 74" descr="Большой звездчатый додекаэдр (JPEG)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652963"/>
            <a:ext cx="11509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923" name="Text Box 75"/>
          <p:cNvSpPr txBox="1">
            <a:spLocks noChangeArrowheads="1"/>
          </p:cNvSpPr>
          <p:nvPr/>
        </p:nvSpPr>
        <p:spPr bwMode="auto">
          <a:xfrm>
            <a:off x="323850" y="5876925"/>
            <a:ext cx="3889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FFFF00"/>
                </a:solidFill>
              </a:rPr>
              <a:t>Изучает свойства фигур на плоскости</a:t>
            </a:r>
          </a:p>
        </p:txBody>
      </p:sp>
      <p:sp>
        <p:nvSpPr>
          <p:cNvPr id="78924" name="Text Box 76"/>
          <p:cNvSpPr txBox="1">
            <a:spLocks noChangeArrowheads="1"/>
          </p:cNvSpPr>
          <p:nvPr/>
        </p:nvSpPr>
        <p:spPr bwMode="auto">
          <a:xfrm>
            <a:off x="4859338" y="5907088"/>
            <a:ext cx="3889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FFFF00"/>
                </a:solidFill>
              </a:rPr>
              <a:t>Изучает свойства фигур в пространстве</a:t>
            </a:r>
          </a:p>
        </p:txBody>
      </p:sp>
    </p:spTree>
    <p:extLst>
      <p:ext uri="{BB962C8B-B14F-4D97-AF65-F5344CB8AC3E}">
        <p14:creationId xmlns:p14="http://schemas.microsoft.com/office/powerpoint/2010/main" val="5716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9" presetID="2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30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4" dur="1000"/>
                                        <p:tgtEl>
                                          <p:spTgt spid="78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2" dur="1000"/>
                                        <p:tgtEl>
                                          <p:spTgt spid="78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4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6" dur="1000"/>
                                        <p:tgtEl>
                                          <p:spTgt spid="7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8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0" dur="1000"/>
                                        <p:tgtEl>
                                          <p:spTgt spid="7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62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4" dur="1000"/>
                                        <p:tgtEl>
                                          <p:spTgt spid="7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66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8" dur="1000"/>
                                        <p:tgtEl>
                                          <p:spTgt spid="7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70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1000"/>
                                        <p:tgtEl>
                                          <p:spTgt spid="7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74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6" dur="2000"/>
                                        <p:tgtEl>
                                          <p:spTgt spid="7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1" dur="1000"/>
                                        <p:tgtEl>
                                          <p:spTgt spid="7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6" dur="1000"/>
                                        <p:tgtEl>
                                          <p:spTgt spid="7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  <p:bldP spid="78858" grpId="0"/>
      <p:bldP spid="78859" grpId="0"/>
      <p:bldP spid="78860" grpId="0" animBg="1"/>
      <p:bldP spid="78861" grpId="0" animBg="1"/>
      <p:bldP spid="78863" grpId="0" animBg="1"/>
      <p:bldP spid="78864" grpId="0" animBg="1"/>
      <p:bldP spid="78865" grpId="0" animBg="1"/>
      <p:bldP spid="78866" grpId="0" animBg="1"/>
      <p:bldP spid="78867" grpId="0" animBg="1"/>
      <p:bldP spid="78868" grpId="0" animBg="1"/>
      <p:bldP spid="78869" grpId="0" animBg="1"/>
      <p:bldP spid="78870" grpId="0" animBg="1"/>
      <p:bldP spid="78871" grpId="0" animBg="1"/>
      <p:bldP spid="78872" grpId="0" animBg="1"/>
      <p:bldP spid="78876" grpId="0" animBg="1"/>
      <p:bldP spid="78923" grpId="0"/>
      <p:bldP spid="789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48572"/>
            <a:ext cx="8282609" cy="670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725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476673"/>
            <a:ext cx="8761287" cy="5314528"/>
          </a:xfrm>
        </p:spPr>
        <p:txBody>
          <a:bodyPr/>
          <a:lstStyle/>
          <a:p>
            <a:r>
              <a:rPr lang="ru-RU" dirty="0" smtClean="0"/>
              <a:t>Ответы на вопросы теста: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1) с   2) с     3) а </a:t>
            </a:r>
            <a:r>
              <a:rPr lang="en-US" sz="5400" dirty="0" smtClean="0"/>
              <a:t>  </a:t>
            </a:r>
            <a:r>
              <a:rPr lang="ru-RU" sz="5400" dirty="0" smtClean="0"/>
              <a:t> 4) </a:t>
            </a:r>
            <a:r>
              <a:rPr lang="en-US" sz="5400" dirty="0" smtClean="0"/>
              <a:t>b    5) c</a:t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6) c    7) c    8) a     9) a    10) c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99038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443</TotalTime>
  <Words>257</Words>
  <Application>Microsoft Office PowerPoint</Application>
  <PresentationFormat>Экран (4:3)</PresentationFormat>
  <Paragraphs>24</Paragraphs>
  <Slides>9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Базовая</vt:lpstr>
      <vt:lpstr>Точечный рисунок</vt:lpstr>
      <vt:lpstr>Геометрия -одна из наиболее древних наук. Первые геометрические факты найдены в вавилонских клинописных таблицах и египетских папирусах (III тысячелетие до нашей эры), а также в других источниках. Название науки «геометрия» древне греческого происхождения, оно составлено из двух древнегреческих слов: «ge»-«земля» и «metreo»—«измеряю» (землю измеряю).</vt:lpstr>
      <vt:lpstr>Практические потребности людей (сооружение жилищ, храмов, желание украсить одежду, рисовать картины) способствовали приобретению и накоплению геометрических сведений, которые изначально передавались в устной форме и поколения в поколение. </vt:lpstr>
      <vt:lpstr>В III веке до нашей эры греческий ученый Евклид написал сочинение «начала» и почти два тысячелетия геометрия изучалась по этой книге, а наука в честь ученого была названа евклидовой геометрией.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на вопросы теста:  1) с   2) с     3) а    4) b    5) c  6) c    7) c    8) a     9) a    10) c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Геометрия -одна из наиболее древних наук. Первые геометрические факты найдены в вавилонских клинописных таблицах и египетских папирусах (III тысячелетие до нашей эры), а также в других источниках. Название науки «геометрия» древне греческого происхождения, оно составлено из двух древнегреческих слов: «ge»-«земля» и «metreo»—«измеряю» (землю измеряю). </dc:title>
  <dc:creator>Олег</dc:creator>
  <cp:lastModifiedBy>Олег</cp:lastModifiedBy>
  <cp:revision>12</cp:revision>
  <dcterms:created xsi:type="dcterms:W3CDTF">2017-08-27T18:12:03Z</dcterms:created>
  <dcterms:modified xsi:type="dcterms:W3CDTF">2017-08-28T18:36:21Z</dcterms:modified>
</cp:coreProperties>
</file>